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2" r:id="rId3"/>
    <p:sldId id="290" r:id="rId4"/>
    <p:sldId id="291" r:id="rId5"/>
    <p:sldId id="258" r:id="rId6"/>
    <p:sldId id="274" r:id="rId7"/>
    <p:sldId id="294" r:id="rId8"/>
    <p:sldId id="262" r:id="rId9"/>
    <p:sldId id="285" r:id="rId10"/>
    <p:sldId id="263" r:id="rId11"/>
    <p:sldId id="275" r:id="rId12"/>
    <p:sldId id="265" r:id="rId13"/>
    <p:sldId id="276" r:id="rId14"/>
    <p:sldId id="28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FB8F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image" Target="../media/image1.jpeg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8.xlsx"/><Relationship Id="rId1" Type="http://schemas.openxmlformats.org/officeDocument/2006/relationships/image" Target="../media/image1.jpe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Успеваемость за І семестр 2017-2018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года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 за І семестр 2017-2018 уч. года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высокий </c:v>
                </c:pt>
                <c:pt idx="1">
                  <c:v>достаточный</c:v>
                </c:pt>
                <c:pt idx="2">
                  <c:v>средний </c:v>
                </c:pt>
                <c:pt idx="3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34</c:v>
                </c:pt>
                <c:pt idx="2">
                  <c:v>58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конец 2016-2017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количество учащихся</c:v>
                </c:pt>
                <c:pt idx="1">
                  <c:v>высокий уровень</c:v>
                </c:pt>
                <c:pt idx="2">
                  <c:v>достаточный уровень</c:v>
                </c:pt>
                <c:pt idx="3">
                  <c:v>средний уровень </c:v>
                </c:pt>
                <c:pt idx="4">
                  <c:v>низкий уровень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627</c:v>
                </c:pt>
                <c:pt idx="1">
                  <c:v>57</c:v>
                </c:pt>
                <c:pt idx="2">
                  <c:v>203</c:v>
                </c:pt>
                <c:pt idx="3">
                  <c:v>356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семестр 2017-2018 уч. 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количество учащихся</c:v>
                </c:pt>
                <c:pt idx="1">
                  <c:v>высокий уровень</c:v>
                </c:pt>
                <c:pt idx="2">
                  <c:v>достаточный уровень</c:v>
                </c:pt>
                <c:pt idx="3">
                  <c:v>средний уровень </c:v>
                </c:pt>
                <c:pt idx="4">
                  <c:v>низкий уровень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624</c:v>
                </c:pt>
                <c:pt idx="1">
                  <c:v>49</c:v>
                </c:pt>
                <c:pt idx="2">
                  <c:v>213</c:v>
                </c:pt>
                <c:pt idx="3">
                  <c:v>362</c:v>
                </c:pt>
                <c:pt idx="4">
                  <c:v>0</c:v>
                </c:pt>
              </c:numCache>
            </c:numRef>
          </c:val>
        </c:ser>
        <c:shape val="pyramid"/>
        <c:axId val="77099392"/>
        <c:axId val="77100928"/>
        <c:axId val="0"/>
      </c:bar3DChart>
      <c:catAx>
        <c:axId val="77099392"/>
        <c:scaling>
          <c:orientation val="minMax"/>
        </c:scaling>
        <c:axPos val="b"/>
        <c:tickLblPos val="nextTo"/>
        <c:crossAx val="77100928"/>
        <c:crosses val="autoZero"/>
        <c:auto val="1"/>
        <c:lblAlgn val="ctr"/>
        <c:lblOffset val="100"/>
      </c:catAx>
      <c:valAx>
        <c:axId val="77100928"/>
        <c:scaling>
          <c:orientation val="minMax"/>
        </c:scaling>
        <c:axPos val="l"/>
        <c:majorGridlines/>
        <c:numFmt formatCode="General" sourceLinked="1"/>
        <c:tickLblPos val="nextTo"/>
        <c:crossAx val="770993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plotArea>
      <c:layout>
        <c:manualLayout>
          <c:layoutTarget val="inner"/>
          <c:xMode val="edge"/>
          <c:yMode val="edge"/>
          <c:x val="6.7073395854461815E-2"/>
          <c:y val="3.4188034188034191E-2"/>
          <c:w val="0.90191840347018903"/>
          <c:h val="0.85972162570587818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cat>
            <c:strRef>
              <c:f>Лист1!$A$2:$A$18</c:f>
              <c:strCache>
                <c:ptCount val="17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6-А</c:v>
                </c:pt>
                <c:pt idx="4">
                  <c:v>6-Б</c:v>
                </c:pt>
                <c:pt idx="5">
                  <c:v>6-В</c:v>
                </c:pt>
                <c:pt idx="6">
                  <c:v>7-А</c:v>
                </c:pt>
                <c:pt idx="7">
                  <c:v>7-Б</c:v>
                </c:pt>
                <c:pt idx="8">
                  <c:v>7-В</c:v>
                </c:pt>
                <c:pt idx="9">
                  <c:v>8-А</c:v>
                </c:pt>
                <c:pt idx="10">
                  <c:v>8-Б</c:v>
                </c:pt>
                <c:pt idx="11">
                  <c:v>8-В</c:v>
                </c:pt>
                <c:pt idx="12">
                  <c:v>9-А</c:v>
                </c:pt>
                <c:pt idx="13">
                  <c:v>9-Б</c:v>
                </c:pt>
                <c:pt idx="14">
                  <c:v>9-В</c:v>
                </c:pt>
                <c:pt idx="15">
                  <c:v>11-А</c:v>
                </c:pt>
                <c:pt idx="16">
                  <c:v>11-Б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50</c:v>
                </c:pt>
                <c:pt idx="1">
                  <c:v>36</c:v>
                </c:pt>
                <c:pt idx="2">
                  <c:v>50</c:v>
                </c:pt>
                <c:pt idx="3">
                  <c:v>54.2</c:v>
                </c:pt>
                <c:pt idx="4">
                  <c:v>28.6</c:v>
                </c:pt>
                <c:pt idx="5">
                  <c:v>20.8</c:v>
                </c:pt>
                <c:pt idx="6">
                  <c:v>47.4</c:v>
                </c:pt>
                <c:pt idx="7">
                  <c:v>38</c:v>
                </c:pt>
                <c:pt idx="8">
                  <c:v>33.300000000000004</c:v>
                </c:pt>
                <c:pt idx="9">
                  <c:v>23.8</c:v>
                </c:pt>
                <c:pt idx="10">
                  <c:v>27.7</c:v>
                </c:pt>
                <c:pt idx="11">
                  <c:v>27.7</c:v>
                </c:pt>
                <c:pt idx="12">
                  <c:v>22.7</c:v>
                </c:pt>
                <c:pt idx="13">
                  <c:v>23.5</c:v>
                </c:pt>
                <c:pt idx="14">
                  <c:v>20</c:v>
                </c:pt>
                <c:pt idx="15">
                  <c:v>47.6</c:v>
                </c:pt>
                <c:pt idx="16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2016-2017</c:v>
                </c:pt>
              </c:strCache>
            </c:strRef>
          </c:tx>
          <c:cat>
            <c:strRef>
              <c:f>Лист1!$A$2:$A$18</c:f>
              <c:strCache>
                <c:ptCount val="17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6-А</c:v>
                </c:pt>
                <c:pt idx="4">
                  <c:v>6-Б</c:v>
                </c:pt>
                <c:pt idx="5">
                  <c:v>6-В</c:v>
                </c:pt>
                <c:pt idx="6">
                  <c:v>7-А</c:v>
                </c:pt>
                <c:pt idx="7">
                  <c:v>7-Б</c:v>
                </c:pt>
                <c:pt idx="8">
                  <c:v>7-В</c:v>
                </c:pt>
                <c:pt idx="9">
                  <c:v>8-А</c:v>
                </c:pt>
                <c:pt idx="10">
                  <c:v>8-Б</c:v>
                </c:pt>
                <c:pt idx="11">
                  <c:v>8-В</c:v>
                </c:pt>
                <c:pt idx="12">
                  <c:v>9-А</c:v>
                </c:pt>
                <c:pt idx="13">
                  <c:v>9-Б</c:v>
                </c:pt>
                <c:pt idx="14">
                  <c:v>9-В</c:v>
                </c:pt>
                <c:pt idx="15">
                  <c:v>11-А</c:v>
                </c:pt>
                <c:pt idx="16">
                  <c:v>11-Б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42</c:v>
                </c:pt>
                <c:pt idx="1">
                  <c:v>64</c:v>
                </c:pt>
                <c:pt idx="2">
                  <c:v>56</c:v>
                </c:pt>
                <c:pt idx="3">
                  <c:v>66</c:v>
                </c:pt>
                <c:pt idx="4">
                  <c:v>43</c:v>
                </c:pt>
                <c:pt idx="5">
                  <c:v>26</c:v>
                </c:pt>
                <c:pt idx="6">
                  <c:v>32</c:v>
                </c:pt>
                <c:pt idx="7">
                  <c:v>28</c:v>
                </c:pt>
                <c:pt idx="8">
                  <c:v>20</c:v>
                </c:pt>
                <c:pt idx="9">
                  <c:v>19</c:v>
                </c:pt>
                <c:pt idx="10">
                  <c:v>16</c:v>
                </c:pt>
                <c:pt idx="11">
                  <c:v>20</c:v>
                </c:pt>
                <c:pt idx="12">
                  <c:v>19</c:v>
                </c:pt>
                <c:pt idx="13">
                  <c:v>20</c:v>
                </c:pt>
                <c:pt idx="14">
                  <c:v>18</c:v>
                </c:pt>
                <c:pt idx="15">
                  <c:v>14</c:v>
                </c:pt>
                <c:pt idx="16">
                  <c:v>30</c:v>
                </c:pt>
              </c:numCache>
            </c:numRef>
          </c:val>
        </c:ser>
        <c:dLbls>
          <c:showVal val="1"/>
        </c:dLbls>
        <c:gapWidth val="75"/>
        <c:axId val="35793920"/>
        <c:axId val="35799808"/>
      </c:barChart>
      <c:catAx>
        <c:axId val="35793920"/>
        <c:scaling>
          <c:orientation val="minMax"/>
        </c:scaling>
        <c:axPos val="l"/>
        <c:majorTickMark val="none"/>
        <c:tickLblPos val="nextTo"/>
        <c:crossAx val="35799808"/>
        <c:crosses val="autoZero"/>
        <c:auto val="1"/>
        <c:lblAlgn val="ctr"/>
        <c:lblOffset val="100"/>
      </c:catAx>
      <c:valAx>
        <c:axId val="35799808"/>
        <c:scaling>
          <c:orientation val="minMax"/>
        </c:scaling>
        <c:axPos val="b"/>
        <c:numFmt formatCode="General" sourceLinked="1"/>
        <c:majorTickMark val="none"/>
        <c:tickLblPos val="nextTo"/>
        <c:crossAx val="3579392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depthPercent val="100"/>
      <c:rAngAx val="1"/>
    </c:view3D>
    <c:backWall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ув. прич.</c:v>
                </c:pt>
              </c:strCache>
            </c:strRef>
          </c:tx>
          <c:invertIfNegative val="1"/>
          <c:cat>
            <c:strRef>
              <c:f>Лист1!$A$2:$A$4</c:f>
              <c:strCache>
                <c:ptCount val="2"/>
                <c:pt idx="0">
                  <c:v>I семестр 2016-2017</c:v>
                </c:pt>
                <c:pt idx="1">
                  <c:v>I семестр 2017-2018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неуваж. прич.</c:v>
                </c:pt>
              </c:strCache>
            </c:strRef>
          </c:tx>
          <c:invertIfNegative val="1"/>
          <c:cat>
            <c:strRef>
              <c:f>Лист1!$A$2:$A$4</c:f>
              <c:strCache>
                <c:ptCount val="2"/>
                <c:pt idx="0">
                  <c:v>I семестр 2016-2017</c:v>
                </c:pt>
                <c:pt idx="1">
                  <c:v>I семестр 2017-2018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болезни</c:v>
                </c:pt>
              </c:strCache>
            </c:strRef>
          </c:tx>
          <c:invertIfNegative val="1"/>
          <c:cat>
            <c:strRef>
              <c:f>Лист1!$A$2:$A$4</c:f>
              <c:strCache>
                <c:ptCount val="2"/>
                <c:pt idx="0">
                  <c:v>I семестр 2016-2017</c:v>
                </c:pt>
                <c:pt idx="1">
                  <c:v>I семестр 2017-2018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49</c:v>
                </c:pt>
                <c:pt idx="1">
                  <c:v>47</c:v>
                </c:pt>
              </c:numCache>
            </c:numRef>
          </c:val>
        </c:ser>
        <c:shape val="cylinder"/>
        <c:axId val="35741056"/>
        <c:axId val="35751040"/>
        <c:axId val="0"/>
      </c:bar3DChart>
      <c:catAx>
        <c:axId val="35741056"/>
        <c:scaling>
          <c:orientation val="minMax"/>
        </c:scaling>
        <c:delete val="1"/>
        <c:axPos val="b"/>
        <c:numFmt formatCode="General" sourceLinked="1"/>
        <c:tickLblPos val="none"/>
        <c:crossAx val="35751040"/>
        <c:crosses val="autoZero"/>
        <c:auto val="1"/>
        <c:lblAlgn val="ctr"/>
        <c:lblOffset val="100"/>
        <c:noMultiLvlLbl val="1"/>
      </c:catAx>
      <c:valAx>
        <c:axId val="35751040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35741056"/>
        <c:crosses val="autoZero"/>
        <c:crossBetween val="between"/>
      </c:valAx>
      <c:spPr>
        <a:noFill/>
        <a:ln w="25398">
          <a:noFill/>
        </a:ln>
      </c:spPr>
    </c:plotArea>
    <c:legend>
      <c:legendPos val="l"/>
      <c:layout>
        <c:manualLayout>
          <c:xMode val="edge"/>
          <c:yMode val="edge"/>
          <c:x val="0.69135802469135799"/>
          <c:y val="0.4505218005538269"/>
          <c:w val="0.23928623505395166"/>
          <c:h val="0.23364596661528164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7.4182898190357796E-2"/>
          <c:y val="3.4109123456342164E-2"/>
          <c:w val="0.72295252567113322"/>
          <c:h val="0.86809802000556424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 уважительной причины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6-А</c:v>
                </c:pt>
                <c:pt idx="4">
                  <c:v>6-Б</c:v>
                </c:pt>
                <c:pt idx="5">
                  <c:v>6-В</c:v>
                </c:pt>
                <c:pt idx="6">
                  <c:v>7-А</c:v>
                </c:pt>
                <c:pt idx="7">
                  <c:v>7-Б</c:v>
                </c:pt>
                <c:pt idx="8">
                  <c:v>7-В</c:v>
                </c:pt>
                <c:pt idx="9">
                  <c:v>8-А</c:v>
                </c:pt>
                <c:pt idx="10">
                  <c:v>8-Б</c:v>
                </c:pt>
                <c:pt idx="11">
                  <c:v>8-В</c:v>
                </c:pt>
                <c:pt idx="12">
                  <c:v>9-А</c:v>
                </c:pt>
                <c:pt idx="13">
                  <c:v>9-Б</c:v>
                </c:pt>
                <c:pt idx="14">
                  <c:v>9-В</c:v>
                </c:pt>
                <c:pt idx="15">
                  <c:v>10-А</c:v>
                </c:pt>
                <c:pt idx="16">
                  <c:v>11-А</c:v>
                </c:pt>
                <c:pt idx="17">
                  <c:v>11-Б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6">
                  <c:v>0</c:v>
                </c:pt>
                <c:pt idx="11">
                  <c:v>251</c:v>
                </c:pt>
                <c:pt idx="16">
                  <c:v>259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болезни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6-А</c:v>
                </c:pt>
                <c:pt idx="4">
                  <c:v>6-Б</c:v>
                </c:pt>
                <c:pt idx="5">
                  <c:v>6-В</c:v>
                </c:pt>
                <c:pt idx="6">
                  <c:v>7-А</c:v>
                </c:pt>
                <c:pt idx="7">
                  <c:v>7-Б</c:v>
                </c:pt>
                <c:pt idx="8">
                  <c:v>7-В</c:v>
                </c:pt>
                <c:pt idx="9">
                  <c:v>8-А</c:v>
                </c:pt>
                <c:pt idx="10">
                  <c:v>8-Б</c:v>
                </c:pt>
                <c:pt idx="11">
                  <c:v>8-В</c:v>
                </c:pt>
                <c:pt idx="12">
                  <c:v>9-А</c:v>
                </c:pt>
                <c:pt idx="13">
                  <c:v>9-Б</c:v>
                </c:pt>
                <c:pt idx="14">
                  <c:v>9-В</c:v>
                </c:pt>
                <c:pt idx="15">
                  <c:v>10-А</c:v>
                </c:pt>
                <c:pt idx="16">
                  <c:v>11-А</c:v>
                </c:pt>
                <c:pt idx="17">
                  <c:v>11-Б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636</c:v>
                </c:pt>
                <c:pt idx="1">
                  <c:v>885</c:v>
                </c:pt>
                <c:pt idx="2">
                  <c:v>185</c:v>
                </c:pt>
                <c:pt idx="3">
                  <c:v>212</c:v>
                </c:pt>
                <c:pt idx="4">
                  <c:v>481</c:v>
                </c:pt>
                <c:pt idx="5">
                  <c:v>816</c:v>
                </c:pt>
                <c:pt idx="6">
                  <c:v>550</c:v>
                </c:pt>
                <c:pt idx="7">
                  <c:v>774</c:v>
                </c:pt>
                <c:pt idx="8">
                  <c:v>387</c:v>
                </c:pt>
                <c:pt idx="9">
                  <c:v>504</c:v>
                </c:pt>
                <c:pt idx="10">
                  <c:v>737</c:v>
                </c:pt>
                <c:pt idx="11">
                  <c:v>740</c:v>
                </c:pt>
                <c:pt idx="12">
                  <c:v>455</c:v>
                </c:pt>
                <c:pt idx="13">
                  <c:v>477</c:v>
                </c:pt>
                <c:pt idx="14">
                  <c:v>1223</c:v>
                </c:pt>
                <c:pt idx="15">
                  <c:v>341</c:v>
                </c:pt>
                <c:pt idx="16">
                  <c:v>397</c:v>
                </c:pt>
                <c:pt idx="17">
                  <c:v>475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уважительной причине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6-А</c:v>
                </c:pt>
                <c:pt idx="4">
                  <c:v>6-Б</c:v>
                </c:pt>
                <c:pt idx="5">
                  <c:v>6-В</c:v>
                </c:pt>
                <c:pt idx="6">
                  <c:v>7-А</c:v>
                </c:pt>
                <c:pt idx="7">
                  <c:v>7-Б</c:v>
                </c:pt>
                <c:pt idx="8">
                  <c:v>7-В</c:v>
                </c:pt>
                <c:pt idx="9">
                  <c:v>8-А</c:v>
                </c:pt>
                <c:pt idx="10">
                  <c:v>8-Б</c:v>
                </c:pt>
                <c:pt idx="11">
                  <c:v>8-В</c:v>
                </c:pt>
                <c:pt idx="12">
                  <c:v>9-А</c:v>
                </c:pt>
                <c:pt idx="13">
                  <c:v>9-Б</c:v>
                </c:pt>
                <c:pt idx="14">
                  <c:v>9-В</c:v>
                </c:pt>
                <c:pt idx="15">
                  <c:v>10-А</c:v>
                </c:pt>
                <c:pt idx="16">
                  <c:v>11-А</c:v>
                </c:pt>
                <c:pt idx="17">
                  <c:v>11-Б</c:v>
                </c:pt>
              </c:strCache>
            </c:str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843</c:v>
                </c:pt>
                <c:pt idx="1">
                  <c:v>975</c:v>
                </c:pt>
                <c:pt idx="2">
                  <c:v>516</c:v>
                </c:pt>
                <c:pt idx="3">
                  <c:v>438</c:v>
                </c:pt>
                <c:pt idx="4">
                  <c:v>658</c:v>
                </c:pt>
                <c:pt idx="5">
                  <c:v>570</c:v>
                </c:pt>
                <c:pt idx="6">
                  <c:v>454</c:v>
                </c:pt>
                <c:pt idx="7">
                  <c:v>646</c:v>
                </c:pt>
                <c:pt idx="8">
                  <c:v>885</c:v>
                </c:pt>
                <c:pt idx="9">
                  <c:v>648</c:v>
                </c:pt>
                <c:pt idx="10">
                  <c:v>499</c:v>
                </c:pt>
                <c:pt idx="11">
                  <c:v>782</c:v>
                </c:pt>
                <c:pt idx="12">
                  <c:v>1295</c:v>
                </c:pt>
                <c:pt idx="13">
                  <c:v>1008</c:v>
                </c:pt>
                <c:pt idx="14">
                  <c:v>628</c:v>
                </c:pt>
                <c:pt idx="15">
                  <c:v>1310</c:v>
                </c:pt>
                <c:pt idx="16">
                  <c:v>890</c:v>
                </c:pt>
                <c:pt idx="17">
                  <c:v>1322</c:v>
                </c:pt>
              </c:numCache>
            </c:numRef>
          </c:val>
        </c:ser>
        <c:shape val="cylinder"/>
        <c:axId val="36005376"/>
        <c:axId val="36006912"/>
        <c:axId val="0"/>
      </c:bar3DChart>
      <c:catAx>
        <c:axId val="36005376"/>
        <c:scaling>
          <c:orientation val="minMax"/>
        </c:scaling>
        <c:axPos val="b"/>
        <c:tickLblPos val="nextTo"/>
        <c:crossAx val="36006912"/>
        <c:crosses val="autoZero"/>
        <c:auto val="1"/>
        <c:lblAlgn val="ctr"/>
        <c:lblOffset val="100"/>
      </c:catAx>
      <c:valAx>
        <c:axId val="36006912"/>
        <c:scaling>
          <c:orientation val="minMax"/>
        </c:scaling>
        <c:axPos val="l"/>
        <c:majorGridlines/>
        <c:numFmt formatCode="General" sourceLinked="1"/>
        <c:tickLblPos val="nextTo"/>
        <c:crossAx val="36005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612177863731962"/>
          <c:y val="0.41666848095600978"/>
          <c:w val="0.15218231492993201"/>
          <c:h val="0.29569505424725134"/>
        </c:manualLayout>
      </c:layout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Травматизм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непроизводственного характера </a:t>
            </a:r>
            <a:r>
              <a:rPr lang="ru-RU" sz="3600" b="1" i="0" u="none" strike="noStrike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среди учащихся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2017 году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3785724701079031E-2"/>
          <c:y val="0.32743098426734529"/>
          <c:w val="0.61960520559930032"/>
          <c:h val="0.65567998641857939"/>
        </c:manualLayout>
      </c:layout>
      <c:pie3D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Травматизм среди учащихся непроизводственного характера в 2017 году</c:v>
                </c:pt>
              </c:strCache>
            </c:strRef>
          </c:tx>
          <c:explosion val="25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elete val="1"/>
          </c:dLbls>
          <c:cat>
            <c:strRef>
              <c:f>'Лист1'!$A$2:$A$7</c:f>
              <c:strCache>
                <c:ptCount val="6"/>
                <c:pt idx="0">
                  <c:v>Действие неуточненных факторов</c:v>
                </c:pt>
                <c:pt idx="1">
                  <c:v>Падения </c:v>
                </c:pt>
                <c:pt idx="2">
                  <c:v>Самоповреждение</c:v>
                </c:pt>
                <c:pt idx="3">
                  <c:v>Действие живых механических сил</c:v>
                </c:pt>
                <c:pt idx="4">
                  <c:v>Осложнения после операции</c:v>
                </c:pt>
                <c:pt idx="5">
                  <c:v>Обращение со взрывоопасными предметами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23</c:v>
                </c:pt>
                <c:pt idx="1">
                  <c:v>9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 пострадавших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 пострадавших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6 лет</c:v>
                </c:pt>
                <c:pt idx="1">
                  <c:v>9 лет</c:v>
                </c:pt>
                <c:pt idx="2">
                  <c:v>10 лет</c:v>
                </c:pt>
                <c:pt idx="3">
                  <c:v>11 лет</c:v>
                </c:pt>
                <c:pt idx="4">
                  <c:v>12 лет</c:v>
                </c:pt>
                <c:pt idx="5">
                  <c:v>13 лет</c:v>
                </c:pt>
                <c:pt idx="6">
                  <c:v>14 лет</c:v>
                </c:pt>
                <c:pt idx="7">
                  <c:v>15 лет</c:v>
                </c:pt>
                <c:pt idx="8">
                  <c:v>17 лет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4</c:v>
                </c:pt>
                <c:pt idx="5">
                  <c:v>5</c:v>
                </c:pt>
                <c:pt idx="6">
                  <c:v>14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depthPercent val="100"/>
      <c:rAngAx val="1"/>
    </c:view3D>
    <c:backWall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ув. прич.</c:v>
                </c:pt>
              </c:strCache>
            </c:strRef>
          </c:tx>
          <c:invertIfNegative val="1"/>
          <c:cat>
            <c:strRef>
              <c:f>Лист1!$A$2:$A$4</c:f>
              <c:strCache>
                <c:ptCount val="2"/>
                <c:pt idx="0">
                  <c:v>I семестр 2016-2017</c:v>
                </c:pt>
                <c:pt idx="1">
                  <c:v>I семестр 2017-2018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неуваж. прич.</c:v>
                </c:pt>
              </c:strCache>
            </c:strRef>
          </c:tx>
          <c:invertIfNegative val="1"/>
          <c:cat>
            <c:strRef>
              <c:f>Лист1!$A$2:$A$4</c:f>
              <c:strCache>
                <c:ptCount val="2"/>
                <c:pt idx="0">
                  <c:v>I семестр 2016-2017</c:v>
                </c:pt>
                <c:pt idx="1">
                  <c:v>I семестр 2017-2018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болезни</c:v>
                </c:pt>
              </c:strCache>
            </c:strRef>
          </c:tx>
          <c:invertIfNegative val="1"/>
          <c:cat>
            <c:strRef>
              <c:f>Лист1!$A$2:$A$4</c:f>
              <c:strCache>
                <c:ptCount val="2"/>
                <c:pt idx="0">
                  <c:v>I семестр 2016-2017</c:v>
                </c:pt>
                <c:pt idx="1">
                  <c:v>I семестр 2017-2018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49</c:v>
                </c:pt>
                <c:pt idx="1">
                  <c:v>47</c:v>
                </c:pt>
              </c:numCache>
            </c:numRef>
          </c:val>
        </c:ser>
        <c:shape val="cylinder"/>
        <c:axId val="54517120"/>
        <c:axId val="54527104"/>
        <c:axId val="0"/>
      </c:bar3DChart>
      <c:catAx>
        <c:axId val="54517120"/>
        <c:scaling>
          <c:orientation val="minMax"/>
        </c:scaling>
        <c:delete val="1"/>
        <c:axPos val="b"/>
        <c:numFmt formatCode="General" sourceLinked="1"/>
        <c:tickLblPos val="none"/>
        <c:crossAx val="54527104"/>
        <c:crosses val="autoZero"/>
        <c:auto val="1"/>
        <c:lblAlgn val="ctr"/>
        <c:lblOffset val="100"/>
        <c:noMultiLvlLbl val="1"/>
      </c:catAx>
      <c:valAx>
        <c:axId val="5452710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54517120"/>
        <c:crosses val="autoZero"/>
        <c:crossBetween val="between"/>
      </c:valAx>
      <c:spPr>
        <a:noFill/>
        <a:ln w="25398">
          <a:noFill/>
        </a:ln>
      </c:spPr>
    </c:plotArea>
    <c:legend>
      <c:legendPos val="l"/>
      <c:layout>
        <c:manualLayout>
          <c:xMode val="edge"/>
          <c:yMode val="edge"/>
          <c:x val="0.69135802469135799"/>
          <c:y val="0.4505218005538269"/>
          <c:w val="0.23928623505395161"/>
          <c:h val="0.23364596661528164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title>
      <c:tx>
        <c:rich>
          <a:bodyPr/>
          <a:lstStyle/>
          <a:p>
            <a:pPr>
              <a:defRPr/>
            </a:pPr>
            <a:r>
              <a:rPr lang="ru-RU"/>
              <a:t>Случаи травматизма по классам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Случаи травматизма по классам</c:v>
                </c:pt>
              </c:strCache>
            </c:strRef>
          </c:tx>
          <c:dLbls>
            <c:showVal val="1"/>
          </c:dLbls>
          <c:cat>
            <c:strRef>
              <c:f>'Лист1'!$A$2:$A$17</c:f>
              <c:strCache>
                <c:ptCount val="16"/>
                <c:pt idx="0">
                  <c:v>1Б</c:v>
                </c:pt>
                <c:pt idx="1">
                  <c:v>4-Б</c:v>
                </c:pt>
                <c:pt idx="2">
                  <c:v>5-А</c:v>
                </c:pt>
                <c:pt idx="3">
                  <c:v>6-А</c:v>
                </c:pt>
                <c:pt idx="4">
                  <c:v>6-Б</c:v>
                </c:pt>
                <c:pt idx="5">
                  <c:v>6-В</c:v>
                </c:pt>
                <c:pt idx="6">
                  <c:v>7-А</c:v>
                </c:pt>
                <c:pt idx="7">
                  <c:v>7-Б</c:v>
                </c:pt>
                <c:pt idx="8">
                  <c:v>7-В</c:v>
                </c:pt>
                <c:pt idx="9">
                  <c:v>8-Б</c:v>
                </c:pt>
                <c:pt idx="10">
                  <c:v>8-В</c:v>
                </c:pt>
                <c:pt idx="11">
                  <c:v>9-А</c:v>
                </c:pt>
                <c:pt idx="12">
                  <c:v>9-Б</c:v>
                </c:pt>
                <c:pt idx="13">
                  <c:v>9-В</c:v>
                </c:pt>
                <c:pt idx="14">
                  <c:v>10-А</c:v>
                </c:pt>
                <c:pt idx="15">
                  <c:v>11-А</c:v>
                </c:pt>
              </c:strCache>
            </c:strRef>
          </c:cat>
          <c:val>
            <c:numRef>
              <c:f>'Лист1'!$B$2:$B$17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3</c:v>
                </c:pt>
                <c:pt idx="12">
                  <c:v>4</c:v>
                </c:pt>
                <c:pt idx="13">
                  <c:v>7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axId val="54533504"/>
        <c:axId val="54568064"/>
      </c:barChart>
      <c:catAx>
        <c:axId val="54533504"/>
        <c:scaling>
          <c:orientation val="minMax"/>
        </c:scaling>
        <c:axPos val="l"/>
        <c:tickLblPos val="nextTo"/>
        <c:crossAx val="54568064"/>
        <c:crosses val="autoZero"/>
        <c:auto val="1"/>
        <c:lblAlgn val="ctr"/>
        <c:lblOffset val="100"/>
      </c:catAx>
      <c:valAx>
        <c:axId val="54568064"/>
        <c:scaling>
          <c:orientation val="minMax"/>
        </c:scaling>
        <c:axPos val="b"/>
        <c:majorGridlines/>
        <c:numFmt formatCode="General" sourceLinked="1"/>
        <c:tickLblPos val="nextTo"/>
        <c:crossAx val="54533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7F8F4B-ABEC-4E23-989A-BFFC427CC298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87D903-B84C-4734-982E-090AB6266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74AA130-AC01-4B41-87DC-62AD0A1D1ADE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E3B2551-5DF9-4863-96E5-90B2E5BCF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buNone/>
            </a:pPr>
            <a:fld id="{3633CE10-16B1-4A0B-A686-516184CBD4E6}" type="slidenum">
              <a:rPr lang="ru-RU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  <a:buFont typeface="Times New Roman" pitchFamily="18" charset="0"/>
                <a:buNone/>
              </a:pPr>
              <a:t>3</a:t>
            </a:fld>
            <a:endParaRPr lang="ru-RU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AE595-900F-4E6B-9666-94F7AD8833CB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16C8E-877A-44FB-AF9D-0BE6698EB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B45DC-C933-4445-B0F2-B1016CD24BEE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3487-E75C-4487-9C27-9A9A5AEB3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AF66-BEFB-4C46-896F-B77AFAAE6785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5AB0-4E73-4AAC-BB0D-6FC48F4C2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3B16-8EEC-4CF7-BC73-4906F8BCADD1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6DD0-3602-400C-BCAB-313FDFD8B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BC903-0F3A-4251-B75F-99E613232F52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464B6-4223-4291-A9C0-EAC615CAB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15664-9183-4F04-BE35-7882600725CA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28DD-6CFF-4E03-ACCF-B01E93F65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96D60-C4B4-4A3D-A5F0-580AED721D52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C42F0-C2B7-470A-947D-E2EF9CDE0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658E-8C7E-4272-A653-2F73A940F729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AB9B3-13AE-4B44-BAC4-C7A022804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581CE-3114-4ECB-8215-AA43917C7CA6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D91C-9678-4683-8C76-26F00E032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0FD1B-1D23-4029-9AC1-631D98D76D9B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EDAB-EE16-4B5E-89AD-2DDE23E4B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4BE05-4498-4710-95C4-D485DEE4F102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D1DC-90F0-4ED7-AFBC-A915A85DC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249E97-CA8A-46FD-AA4A-C7A52EE226FF}" type="datetimeFigureOut">
              <a:rPr lang="ru-RU"/>
              <a:pPr>
                <a:defRPr/>
              </a:pPr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5483EE-F760-4596-A710-8526AE7D8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ransition>
    <p:cut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913284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Луганской Народной Республики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«Ровеньковская общеобразовательная школа № 6»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858125" cy="2736304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Итоги работы школы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семестр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2017 – 2018 учебный год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5072074"/>
            <a:ext cx="4506294" cy="121444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Автор презентации: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Заместитель директора по </a:t>
            </a:r>
            <a:r>
              <a:rPr lang="ru-RU" dirty="0" smtClean="0">
                <a:solidFill>
                  <a:schemeClr val="tx1"/>
                </a:solidFill>
              </a:rPr>
              <a:t>УВР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Тертыченко</a:t>
            </a:r>
            <a:r>
              <a:rPr lang="ru-RU" dirty="0" smtClean="0">
                <a:solidFill>
                  <a:schemeClr val="tx1"/>
                </a:solidFill>
              </a:rPr>
              <a:t> Елена Викторовна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593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endParaRPr lang="ru-RU" dirty="0" smtClean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188640"/>
          <a:ext cx="8496944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Пропуски уроков по школе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 thruBlk="1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07504" y="116632"/>
          <a:ext cx="8856984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Содержимое 2"/>
          <p:cNvSpPr>
            <a:spLocks noGrp="1"/>
          </p:cNvSpPr>
          <p:nvPr>
            <p:ph idx="4294967295"/>
          </p:nvPr>
        </p:nvSpPr>
        <p:spPr>
          <a:xfrm>
            <a:off x="683568" y="980728"/>
            <a:ext cx="8064896" cy="514543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/>
            <a:endParaRPr lang="ru-RU" sz="4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УСПЕХОВ!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Кадровый состав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899592" y="1268760"/>
            <a:ext cx="3231232" cy="151216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- 52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>
          <a:xfrm>
            <a:off x="4716016" y="1268760"/>
            <a:ext cx="3240360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Совместителей - 3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Вертикальный свиток 26"/>
          <p:cNvSpPr/>
          <p:nvPr/>
        </p:nvSpPr>
        <p:spPr>
          <a:xfrm>
            <a:off x="107504" y="3068960"/>
            <a:ext cx="1800200" cy="144016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Высшая категория - 16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Вертикальный свиток 27"/>
          <p:cNvSpPr/>
          <p:nvPr/>
        </p:nvSpPr>
        <p:spPr>
          <a:xfrm>
            <a:off x="1187624" y="4797152"/>
            <a:ext cx="1944216" cy="158417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категория - 14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Вертикальный свиток 28"/>
          <p:cNvSpPr/>
          <p:nvPr/>
        </p:nvSpPr>
        <p:spPr>
          <a:xfrm>
            <a:off x="2987824" y="3068960"/>
            <a:ext cx="1800200" cy="144016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II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категория - 7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Вертикальный свиток 29"/>
          <p:cNvSpPr/>
          <p:nvPr/>
        </p:nvSpPr>
        <p:spPr>
          <a:xfrm>
            <a:off x="4211960" y="4725144"/>
            <a:ext cx="1800200" cy="144016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Специалист - 7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Вертикальный свиток 30"/>
          <p:cNvSpPr/>
          <p:nvPr/>
        </p:nvSpPr>
        <p:spPr>
          <a:xfrm>
            <a:off x="5940152" y="3068960"/>
            <a:ext cx="1728192" cy="136815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Специалист среднего звена - 4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Вертикальный свиток 31"/>
          <p:cNvSpPr/>
          <p:nvPr/>
        </p:nvSpPr>
        <p:spPr>
          <a:xfrm>
            <a:off x="7092280" y="4653136"/>
            <a:ext cx="1872208" cy="136815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Бакалавр - 4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3340100" y="2897188"/>
            <a:ext cx="2347913" cy="2265362"/>
          </a:xfrm>
          <a:prstGeom prst="roundRect">
            <a:avLst>
              <a:gd name="adj" fmla="val 4639"/>
            </a:avLst>
          </a:prstGeom>
          <a:gradFill rotWithShape="0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80">
            <a:solidFill>
              <a:srgbClr val="C0C0C0"/>
            </a:solidFill>
            <a:miter lim="800000"/>
            <a:headEnd/>
            <a:tailEnd/>
          </a:ln>
          <a:effectLst>
            <a:outerShdw dist="53966" dir="2700000" algn="ctr" rotWithShape="0">
              <a:srgbClr val="292929">
                <a:alpha val="50027"/>
              </a:srgbClr>
            </a:outerShdw>
          </a:effectLst>
        </p:spPr>
        <p:txBody>
          <a:bodyPr wrap="none" lIns="82945" tIns="41473" rIns="82945" bIns="41473" anchor="ctr"/>
          <a:lstStyle/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Основное 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общее 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образование –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 312 учащихся</a:t>
            </a:r>
            <a:endParaRPr lang="ru-RU" sz="2200" dirty="0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848350" y="2897188"/>
            <a:ext cx="2346325" cy="2265362"/>
          </a:xfrm>
          <a:prstGeom prst="roundRect">
            <a:avLst>
              <a:gd name="adj" fmla="val 4639"/>
            </a:avLst>
          </a:prstGeom>
          <a:gradFill rotWithShape="0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80">
            <a:solidFill>
              <a:srgbClr val="C0C0C0"/>
            </a:solidFill>
            <a:miter lim="800000"/>
            <a:headEnd/>
            <a:tailEnd/>
          </a:ln>
          <a:effectLst>
            <a:outerShdw dist="53966" dir="2700000" algn="ctr" rotWithShape="0">
              <a:srgbClr val="292929">
                <a:alpha val="50027"/>
              </a:srgbClr>
            </a:outerShdw>
          </a:effectLst>
        </p:spPr>
        <p:txBody>
          <a:bodyPr wrap="none" lIns="82945" tIns="41473" rIns="82945" bIns="41473" anchor="ctr"/>
          <a:lstStyle/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Среднее 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общее 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образование –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 66 учащихся</a:t>
            </a:r>
            <a:endParaRPr lang="ru-RU" sz="2200" dirty="0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5975350" y="2670175"/>
            <a:ext cx="2135188" cy="473075"/>
            <a:chOff x="4149" y="1854"/>
            <a:chExt cx="1483" cy="329"/>
          </a:xfrm>
        </p:grpSpPr>
        <p:sp>
          <p:nvSpPr>
            <p:cNvPr id="18442" name="AutoShape 4"/>
            <p:cNvSpPr>
              <a:spLocks noChangeArrowheads="1"/>
            </p:cNvSpPr>
            <p:nvPr/>
          </p:nvSpPr>
          <p:spPr bwMode="auto">
            <a:xfrm>
              <a:off x="4149" y="1854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381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18443" name="AutoShape 5"/>
            <p:cNvSpPr>
              <a:spLocks noChangeArrowheads="1"/>
            </p:cNvSpPr>
            <p:nvPr/>
          </p:nvSpPr>
          <p:spPr bwMode="auto">
            <a:xfrm>
              <a:off x="4172" y="1874"/>
              <a:ext cx="1432" cy="134"/>
            </a:xfrm>
            <a:prstGeom prst="roundRect">
              <a:avLst>
                <a:gd name="adj" fmla="val 28356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33CCCC">
                    <a:alpha val="7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2813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8436" name="Group 6"/>
          <p:cNvGrpSpPr>
            <a:grpSpLocks/>
          </p:cNvGrpSpPr>
          <p:nvPr/>
        </p:nvGrpSpPr>
        <p:grpSpPr bwMode="auto">
          <a:xfrm>
            <a:off x="3441700" y="2670175"/>
            <a:ext cx="2135188" cy="473075"/>
            <a:chOff x="2390" y="1854"/>
            <a:chExt cx="1483" cy="329"/>
          </a:xfrm>
        </p:grpSpPr>
        <p:sp>
          <p:nvSpPr>
            <p:cNvPr id="18440" name="AutoShape 7"/>
            <p:cNvSpPr>
              <a:spLocks noChangeArrowheads="1"/>
            </p:cNvSpPr>
            <p:nvPr/>
          </p:nvSpPr>
          <p:spPr bwMode="auto">
            <a:xfrm>
              <a:off x="2390" y="1854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381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18441" name="AutoShape 8"/>
            <p:cNvSpPr>
              <a:spLocks noChangeArrowheads="1"/>
            </p:cNvSpPr>
            <p:nvPr/>
          </p:nvSpPr>
          <p:spPr bwMode="auto">
            <a:xfrm>
              <a:off x="2413" y="1874"/>
              <a:ext cx="1432" cy="134"/>
            </a:xfrm>
            <a:prstGeom prst="roundRect">
              <a:avLst>
                <a:gd name="adj" fmla="val 28356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>
                    <a:alpha val="7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2813" hangingPunct="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>
                <a:latin typeface="Calibri" pitchFamily="34" charset="0"/>
              </a:endParaRPr>
            </a:p>
          </p:txBody>
        </p:sp>
      </p:grp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835025" y="2897188"/>
            <a:ext cx="2440831" cy="2265362"/>
          </a:xfrm>
          <a:prstGeom prst="roundRect">
            <a:avLst>
              <a:gd name="adj" fmla="val 4639"/>
            </a:avLst>
          </a:prstGeom>
          <a:gradFill rotWithShape="0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80">
            <a:solidFill>
              <a:srgbClr val="C0C0C0"/>
            </a:solidFill>
            <a:miter lim="800000"/>
            <a:headEnd/>
            <a:tailEnd/>
          </a:ln>
          <a:effectLst>
            <a:outerShdw dist="53966" dir="2700000" algn="ctr" rotWithShape="0">
              <a:srgbClr val="292929">
                <a:alpha val="50027"/>
              </a:srgbClr>
            </a:outerShdw>
          </a:effectLst>
        </p:spPr>
        <p:txBody>
          <a:bodyPr wrap="none" lIns="82945" tIns="41473" rIns="82945" bIns="41473" anchor="ctr"/>
          <a:lstStyle/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Начальное 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общее 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 smtClean="0"/>
              <a:t>образование </a:t>
            </a:r>
            <a:r>
              <a:rPr lang="ru-RU" sz="2200" dirty="0"/>
              <a:t>–</a:t>
            </a:r>
          </a:p>
          <a:p>
            <a:pPr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ru-RU" sz="2200" dirty="0"/>
              <a:t> </a:t>
            </a:r>
            <a:r>
              <a:rPr lang="ru-RU" sz="2200" dirty="0" smtClean="0"/>
              <a:t>246 учащихся</a:t>
            </a:r>
            <a:endParaRPr lang="ru-RU" sz="2200" dirty="0"/>
          </a:p>
        </p:txBody>
      </p:sp>
      <p:sp>
        <p:nvSpPr>
          <p:cNvPr id="18438" name="AutoShape 10"/>
          <p:cNvSpPr>
            <a:spLocks noChangeArrowheads="1"/>
          </p:cNvSpPr>
          <p:nvPr/>
        </p:nvSpPr>
        <p:spPr bwMode="auto">
          <a:xfrm>
            <a:off x="923925" y="2670175"/>
            <a:ext cx="2136775" cy="4746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38160">
            <a:solidFill>
              <a:srgbClr val="FFFFFF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pPr defTabSz="91281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>
              <a:latin typeface="Calibri" pitchFamily="34" charset="0"/>
            </a:endParaRPr>
          </a:p>
        </p:txBody>
      </p:sp>
      <p:sp>
        <p:nvSpPr>
          <p:cNvPr id="18439" name="Овал 11"/>
          <p:cNvSpPr>
            <a:spLocks noChangeArrowheads="1"/>
          </p:cNvSpPr>
          <p:nvPr/>
        </p:nvSpPr>
        <p:spPr bwMode="auto">
          <a:xfrm>
            <a:off x="2433638" y="512763"/>
            <a:ext cx="4989512" cy="1036637"/>
          </a:xfrm>
          <a:prstGeom prst="ellipse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pPr algn="ctr" defTabSz="91281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200" b="1" dirty="0">
                <a:latin typeface="Calibri" pitchFamily="34" charset="0"/>
              </a:rPr>
              <a:t>Состав обучающихся в </a:t>
            </a:r>
            <a:r>
              <a:rPr lang="ru-RU" sz="2200" b="1" dirty="0" smtClean="0">
                <a:latin typeface="Calibri" pitchFamily="34" charset="0"/>
              </a:rPr>
              <a:t>2017-2018 </a:t>
            </a:r>
            <a:r>
              <a:rPr lang="ru-RU" sz="2200" b="1" dirty="0">
                <a:latin typeface="Calibri" pitchFamily="34" charset="0"/>
              </a:rPr>
              <a:t>учебном году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452320" y="188640"/>
            <a:ext cx="648072" cy="28803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683568" y="620688"/>
          <a:ext cx="8208912" cy="550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 thruBlk="1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Успеваемость учащихся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сравнении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2016 – 2017 учебный год и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семестр 2017 – 2018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учебного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8313" y="1989138"/>
          <a:ext cx="8229600" cy="4281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 thruBlk="1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Качество знаний по классам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I </a:t>
            </a:r>
            <a:r>
              <a:rPr lang="ru-RU" sz="3600" b="1" dirty="0" smtClean="0">
                <a:solidFill>
                  <a:srgbClr val="C00000"/>
                </a:solidFill>
              </a:rPr>
              <a:t>семестр 2016-2017 </a:t>
            </a:r>
            <a:r>
              <a:rPr lang="ru-RU" sz="3600" b="1" dirty="0" err="1" smtClean="0">
                <a:solidFill>
                  <a:srgbClr val="C00000"/>
                </a:solidFill>
              </a:rPr>
              <a:t>уч.года</a:t>
            </a:r>
            <a:r>
              <a:rPr lang="ru-RU" sz="3600" b="1" dirty="0" smtClean="0">
                <a:solidFill>
                  <a:srgbClr val="C00000"/>
                </a:solidFill>
              </a:rPr>
              <a:t> и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I</a:t>
            </a:r>
            <a:r>
              <a:rPr lang="ru-RU" sz="3600" b="1" dirty="0" smtClean="0">
                <a:solidFill>
                  <a:srgbClr val="C00000"/>
                </a:solidFill>
              </a:rPr>
              <a:t> семестр 2017-2018 </a:t>
            </a:r>
            <a:r>
              <a:rPr lang="ru-RU" sz="3600" b="1" dirty="0" err="1" smtClean="0">
                <a:solidFill>
                  <a:srgbClr val="C00000"/>
                </a:solidFill>
              </a:rPr>
              <a:t>уч</a:t>
            </a:r>
            <a:r>
              <a:rPr lang="ru-RU" sz="3600" b="1" dirty="0" smtClean="0">
                <a:solidFill>
                  <a:srgbClr val="C00000"/>
                </a:solidFill>
              </a:rPr>
              <a:t>. года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11560" y="1700808"/>
          <a:ext cx="784887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Пропуски уроков по школе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 thruBlk="1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Пропуски занятий за </a:t>
            </a:r>
            <a:r>
              <a:rPr lang="uk-UA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семестр 2017-2018 </a:t>
            </a:r>
            <a:r>
              <a:rPr lang="uk-UA" sz="32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учебного</a:t>
            </a:r>
            <a:r>
              <a:rPr lang="uk-UA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uk-UA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07288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cut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Рейтинг команд </a:t>
            </a:r>
            <a:r>
              <a:rPr lang="uk-UA" sz="4000" b="1" dirty="0" err="1" smtClean="0">
                <a:solidFill>
                  <a:srgbClr val="C00000"/>
                </a:solidFill>
              </a:rPr>
              <a:t>во</a:t>
            </a:r>
            <a:r>
              <a:rPr lang="uk-UA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II</a:t>
            </a:r>
            <a:r>
              <a:rPr lang="ru-RU" sz="4000" b="1" dirty="0" smtClean="0">
                <a:solidFill>
                  <a:srgbClr val="C00000"/>
                </a:solidFill>
              </a:rPr>
              <a:t> туре Республиканских олимпиад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58" y="1380333"/>
          <a:ext cx="8208912" cy="5086115"/>
        </p:xfrm>
        <a:graphic>
          <a:graphicData uri="http://schemas.openxmlformats.org/drawingml/2006/table">
            <a:tbl>
              <a:tblPr/>
              <a:tblGrid>
                <a:gridCol w="1641625"/>
                <a:gridCol w="1641625"/>
                <a:gridCol w="1641625"/>
                <a:gridCol w="1641625"/>
                <a:gridCol w="1642412"/>
              </a:tblGrid>
              <a:tr h="650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Название учебного учреждения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Рейтинг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баллов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Рейтинг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Гимназия № 1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2578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16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Гимназия им. Трублаини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1489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РОШ № 9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1436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06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Ясеновская гимназия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1170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РОШ № 8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914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РОШ № 5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1083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СШ № 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1008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РОШ № 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763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РОШ № 12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707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89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РОШ № 6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827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6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Кленовская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ОШ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548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506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Михайловская ОШ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216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230</Words>
  <Application>Microsoft Office PowerPoint</Application>
  <PresentationFormat>Экран (4:3)</PresentationFormat>
  <Paragraphs>114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Государственное бюджетное образовательное учреждение Луганской Народной Республики «Ровеньковская общеобразовательная школа № 6»</vt:lpstr>
      <vt:lpstr>Кадровый состав </vt:lpstr>
      <vt:lpstr>Слайд 3</vt:lpstr>
      <vt:lpstr>Слайд 4</vt:lpstr>
      <vt:lpstr>  Успеваемость учащихся  в сравнении  2016 – 2017 учебный год и Iсеместр 2017 – 2018 учебного года  </vt:lpstr>
      <vt:lpstr>Качество знаний по классам I семестр 2016-2017 уч.года и I семестр 2017-2018 уч. года</vt:lpstr>
      <vt:lpstr>Пропуски уроков по школе</vt:lpstr>
      <vt:lpstr> Пропуски занятий за І семестр 2017-2018 учебного года. </vt:lpstr>
      <vt:lpstr>Рейтинг команд во II туре Республиканских олимпиад </vt:lpstr>
      <vt:lpstr>Слайд 10</vt:lpstr>
      <vt:lpstr>Слайд 11</vt:lpstr>
      <vt:lpstr>Пропуски уроков по школе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 итогов четвертей  за 2009-2010 уч.г.</dc:title>
  <dc:creator>Игоревич</dc:creator>
  <cp:lastModifiedBy>User</cp:lastModifiedBy>
  <cp:revision>48</cp:revision>
  <dcterms:modified xsi:type="dcterms:W3CDTF">2018-01-03T18:03:14Z</dcterms:modified>
</cp:coreProperties>
</file>